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68" r:id="rId14"/>
    <p:sldId id="269" r:id="rId15"/>
    <p:sldId id="270" r:id="rId16"/>
    <p:sldId id="271" r:id="rId17"/>
    <p:sldId id="272" r:id="rId18"/>
    <p:sldId id="274" r:id="rId19"/>
    <p:sldId id="275" r:id="rId20"/>
    <p:sldId id="273" r:id="rId21"/>
    <p:sldId id="276" r:id="rId22"/>
    <p:sldId id="277" r:id="rId23"/>
    <p:sldId id="282" r:id="rId24"/>
    <p:sldId id="281" r:id="rId25"/>
    <p:sldId id="278" r:id="rId26"/>
    <p:sldId id="279" r:id="rId27"/>
    <p:sldId id="28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90"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3.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1A23B84-124C-4DC4-9098-F096084639EC}"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3254034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A23B84-124C-4DC4-9098-F096084639EC}"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3619145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A23B84-124C-4DC4-9098-F096084639EC}"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13573315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1A23B84-124C-4DC4-9098-F096084639EC}"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1951072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1A23B84-124C-4DC4-9098-F096084639EC}" type="datetimeFigureOut">
              <a:rPr lang="en-US" smtClean="0"/>
              <a:t>3/7/2019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369863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1A23B84-124C-4DC4-9098-F096084639EC}" type="datetimeFigureOut">
              <a:rPr lang="en-US" smtClean="0"/>
              <a:t>3/7/2019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3908480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1A23B84-124C-4DC4-9098-F096084639EC}" type="datetimeFigureOut">
              <a:rPr lang="en-US" smtClean="0"/>
              <a:t>3/7/2019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11150097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1A23B84-124C-4DC4-9098-F096084639EC}" type="datetimeFigureOut">
              <a:rPr lang="en-US" smtClean="0"/>
              <a:t>3/7/2019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3059721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A23B84-124C-4DC4-9098-F096084639EC}" type="datetimeFigureOut">
              <a:rPr lang="en-US" smtClean="0"/>
              <a:t>3/7/2019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3159059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A23B84-124C-4DC4-9098-F096084639EC}" type="datetimeFigureOut">
              <a:rPr lang="en-US" smtClean="0"/>
              <a:t>3/7/2019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11927486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A23B84-124C-4DC4-9098-F096084639EC}" type="datetimeFigureOut">
              <a:rPr lang="en-US" smtClean="0"/>
              <a:t>3/7/2019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290C85-BEF1-4AAF-9E7F-55856EE6733E}" type="slidenum">
              <a:rPr lang="en-US" smtClean="0"/>
              <a:t>‹#›</a:t>
            </a:fld>
            <a:endParaRPr lang="en-US"/>
          </a:p>
        </p:txBody>
      </p:sp>
    </p:spTree>
    <p:extLst>
      <p:ext uri="{BB962C8B-B14F-4D97-AF65-F5344CB8AC3E}">
        <p14:creationId xmlns:p14="http://schemas.microsoft.com/office/powerpoint/2010/main" val="1685609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A23B84-124C-4DC4-9098-F096084639EC}" type="datetimeFigureOut">
              <a:rPr lang="en-US" smtClean="0"/>
              <a:t>3/7/2019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290C85-BEF1-4AAF-9E7F-55856EE6733E}" type="slidenum">
              <a:rPr lang="en-US" smtClean="0"/>
              <a:t>‹#›</a:t>
            </a:fld>
            <a:endParaRPr lang="en-US"/>
          </a:p>
        </p:txBody>
      </p:sp>
    </p:spTree>
    <p:extLst>
      <p:ext uri="{BB962C8B-B14F-4D97-AF65-F5344CB8AC3E}">
        <p14:creationId xmlns:p14="http://schemas.microsoft.com/office/powerpoint/2010/main" val="40511952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Binary Tree Basics</a:t>
            </a:r>
            <a:endParaRPr lang="en-US" dirty="0"/>
          </a:p>
        </p:txBody>
      </p:sp>
    </p:spTree>
    <p:extLst>
      <p:ext uri="{BB962C8B-B14F-4D97-AF65-F5344CB8AC3E}">
        <p14:creationId xmlns:p14="http://schemas.microsoft.com/office/powerpoint/2010/main" val="34564404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rotWithShape="1">
          <a:blip r:embed="rId2"/>
          <a:srcRect l="70673" t="50139" r="18914" b="27961"/>
          <a:stretch/>
        </p:blipFill>
        <p:spPr bwMode="auto">
          <a:xfrm>
            <a:off x="2023673" y="359764"/>
            <a:ext cx="8349520" cy="602604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700998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Binary search trees</a:t>
            </a:r>
            <a:endParaRPr lang="en-US" dirty="0"/>
          </a:p>
        </p:txBody>
      </p:sp>
      <p:sp>
        <p:nvSpPr>
          <p:cNvPr id="3" name="Content Placeholder 2"/>
          <p:cNvSpPr>
            <a:spLocks noGrp="1"/>
          </p:cNvSpPr>
          <p:nvPr>
            <p:ph idx="1"/>
          </p:nvPr>
        </p:nvSpPr>
        <p:spPr/>
        <p:txBody>
          <a:bodyPr/>
          <a:lstStyle/>
          <a:p>
            <a:pPr marL="0" indent="0">
              <a:buNone/>
            </a:pPr>
            <a:endParaRPr lang="en-US" dirty="0" smtClean="0"/>
          </a:p>
          <a:p>
            <a:pPr marL="0" indent="0">
              <a:buNone/>
            </a:pPr>
            <a:r>
              <a:rPr lang="en-US" dirty="0"/>
              <a:t>An especially useful form of binary tree is a binary search tree (BST), which has an ordering property that any node's left subtree keys ≤ the node's key, and the right subtree's keys ≥ the node's key.</a:t>
            </a:r>
          </a:p>
        </p:txBody>
      </p:sp>
    </p:spTree>
    <p:extLst>
      <p:ext uri="{BB962C8B-B14F-4D97-AF65-F5344CB8AC3E}">
        <p14:creationId xmlns:p14="http://schemas.microsoft.com/office/powerpoint/2010/main" val="4491021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rotWithShape="1">
          <a:blip r:embed="rId2">
            <a:extLst>
              <a:ext uri="{28A0092B-C50C-407E-A947-70E740481C1C}">
                <a14:useLocalDpi xmlns:a14="http://schemas.microsoft.com/office/drawing/2010/main" val="0"/>
              </a:ext>
            </a:extLst>
          </a:blip>
          <a:srcRect l="62753" t="48721" r="12603" b="28244"/>
          <a:stretch/>
        </p:blipFill>
        <p:spPr bwMode="auto">
          <a:xfrm>
            <a:off x="149902" y="884421"/>
            <a:ext cx="11872210" cy="404734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56015456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79685"/>
            <a:ext cx="10515600" cy="5697278"/>
          </a:xfrm>
        </p:spPr>
        <p:txBody>
          <a:bodyPr/>
          <a:lstStyle/>
          <a:p>
            <a:pPr marL="0" indent="0">
              <a:buNone/>
            </a:pPr>
            <a:endParaRPr lang="en-US" dirty="0" smtClean="0"/>
          </a:p>
          <a:p>
            <a:pPr marL="0" indent="0">
              <a:buNone/>
            </a:pPr>
            <a:r>
              <a:rPr lang="en-US" dirty="0"/>
              <a:t>To search nodes means to find a node with a desired key, if such a node exists. A BST may yield faster searches than a list. Searching a BST starts by visiting the root node (which is the first </a:t>
            </a:r>
            <a:r>
              <a:rPr lang="en-US" dirty="0" err="1" smtClean="0"/>
              <a:t>currentNode</a:t>
            </a:r>
            <a:r>
              <a:rPr lang="en-US" dirty="0" smtClean="0"/>
              <a:t> </a:t>
            </a:r>
            <a:r>
              <a:rPr lang="en-US" dirty="0"/>
              <a:t>below):</a:t>
            </a:r>
          </a:p>
        </p:txBody>
      </p:sp>
      <p:sp>
        <p:nvSpPr>
          <p:cNvPr id="5" name="Rectangle 4"/>
          <p:cNvSpPr/>
          <p:nvPr/>
        </p:nvSpPr>
        <p:spPr>
          <a:xfrm>
            <a:off x="164892" y="2677512"/>
            <a:ext cx="12027108" cy="2631490"/>
          </a:xfrm>
          <a:prstGeom prst="rect">
            <a:avLst/>
          </a:prstGeom>
        </p:spPr>
        <p:txBody>
          <a:bodyPr wrap="square">
            <a:spAutoFit/>
          </a:bodyPr>
          <a:lstStyle/>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b="1" dirty="0" smtClean="0">
                <a:solidFill>
                  <a:srgbClr val="800000"/>
                </a:solidFill>
                <a:effectLst/>
                <a:latin typeface="Courier New" panose="02070309020205020404" pitchFamily="49" charset="0"/>
                <a:ea typeface="Times New Roman" panose="02020603050405020304" pitchFamily="18" charset="0"/>
                <a:cs typeface="Times New Roman" panose="02020603050405020304" pitchFamily="18" charset="0"/>
              </a:rPr>
              <a:t>if</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a:t>
            </a:r>
            <a:r>
              <a:rPr lang="en-US" sz="2800" dirty="0" err="1"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currentNode</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-&gt;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key </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err="1"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desiredKey</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800080"/>
                </a:solidFill>
                <a:effectLst/>
                <a:latin typeface="Courier New" panose="02070309020205020404" pitchFamily="49" charset="0"/>
                <a:ea typeface="Times New Roman" panose="02020603050405020304" pitchFamily="18" charset="0"/>
                <a:cs typeface="Times New Roman" panose="02020603050405020304" pitchFamily="18" charset="0"/>
              </a:rPr>
              <a:t>{</a:t>
            </a: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800" dirty="0" smtClean="0">
              <a:effectLst/>
              <a:latin typeface="Calibri" panose="020F0502020204030204" pitchFamily="34" charset="0"/>
              <a:ea typeface="Calibri" panose="020F0502020204030204" pitchFamily="34" charset="0"/>
              <a:cs typeface="Times New Roman" panose="02020603050405020304" pitchFamily="18" charset="0"/>
            </a:endParaRP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b="1" dirty="0" smtClean="0">
                <a:solidFill>
                  <a:srgbClr val="800000"/>
                </a:solidFill>
                <a:effectLst/>
                <a:latin typeface="Courier New" panose="02070309020205020404" pitchFamily="49" charset="0"/>
                <a:ea typeface="Times New Roman" panose="02020603050405020304" pitchFamily="18" charset="0"/>
                <a:cs typeface="Times New Roman" panose="02020603050405020304" pitchFamily="18" charset="0"/>
              </a:rPr>
              <a:t>return</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err="1"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currentNode</a:t>
            </a:r>
            <a:r>
              <a:rPr lang="en-US" sz="2800" dirty="0" smtClean="0">
                <a:solidFill>
                  <a:srgbClr val="800080"/>
                </a:solidFill>
                <a:effectLst/>
                <a:latin typeface="Courier New" panose="02070309020205020404" pitchFamily="49" charset="0"/>
                <a:ea typeface="Times New Roman" panose="02020603050405020304" pitchFamily="18" charset="0"/>
                <a:cs typeface="Times New Roman" panose="02020603050405020304" pitchFamily="18" charset="0"/>
              </a:rPr>
              <a: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696969"/>
                </a:solidFill>
                <a:effectLst/>
                <a:latin typeface="Courier New" panose="02070309020205020404" pitchFamily="49" charset="0"/>
                <a:ea typeface="Times New Roman" panose="02020603050405020304" pitchFamily="18" charset="0"/>
                <a:cs typeface="Times New Roman" panose="02020603050405020304" pitchFamily="18" charset="0"/>
              </a:rPr>
              <a:t>// The desired node was found</a:t>
            </a: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800" dirty="0" smtClean="0">
              <a:effectLst/>
              <a:latin typeface="Calibri" panose="020F0502020204030204" pitchFamily="34" charset="0"/>
              <a:ea typeface="Calibri" panose="020F0502020204030204" pitchFamily="34" charset="0"/>
              <a:cs typeface="Times New Roman" panose="02020603050405020304" pitchFamily="18" charset="0"/>
            </a:endParaRP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dirty="0" smtClean="0">
                <a:solidFill>
                  <a:srgbClr val="800080"/>
                </a:solidFill>
                <a:effectLst/>
                <a:latin typeface="Courier New" panose="02070309020205020404" pitchFamily="49" charset="0"/>
                <a:ea typeface="Times New Roman" panose="02020603050405020304" pitchFamily="18" charset="0"/>
                <a:cs typeface="Times New Roman" panose="02020603050405020304" pitchFamily="18" charset="0"/>
              </a:rPr>
              <a:t>}</a:t>
            </a: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800" dirty="0" smtClean="0">
              <a:effectLst/>
              <a:latin typeface="Calibri" panose="020F0502020204030204" pitchFamily="34" charset="0"/>
              <a:ea typeface="Calibri" panose="020F0502020204030204" pitchFamily="34" charset="0"/>
              <a:cs typeface="Times New Roman" panose="02020603050405020304" pitchFamily="18" charset="0"/>
            </a:endParaRP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b="1" dirty="0" smtClean="0">
                <a:solidFill>
                  <a:srgbClr val="800000"/>
                </a:solidFill>
                <a:effectLst/>
                <a:latin typeface="Courier New" panose="02070309020205020404" pitchFamily="49" charset="0"/>
                <a:ea typeface="Times New Roman" panose="02020603050405020304" pitchFamily="18" charset="0"/>
                <a:cs typeface="Times New Roman" panose="02020603050405020304" pitchFamily="18" charset="0"/>
              </a:rPr>
              <a:t>else</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b="1" dirty="0" smtClean="0">
                <a:solidFill>
                  <a:srgbClr val="800000"/>
                </a:solidFill>
                <a:effectLst/>
                <a:latin typeface="Courier New" panose="02070309020205020404" pitchFamily="49" charset="0"/>
                <a:ea typeface="Times New Roman" panose="02020603050405020304" pitchFamily="18" charset="0"/>
                <a:cs typeface="Times New Roman" panose="02020603050405020304" pitchFamily="18" charset="0"/>
              </a:rPr>
              <a:t>if</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a:t>
            </a:r>
            <a:r>
              <a:rPr lang="en-US" sz="2800" dirty="0" err="1"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desiredKey</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&lt;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err="1"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currentNode</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-&gt;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key</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800080"/>
                </a:solidFill>
                <a:effectLst/>
                <a:latin typeface="Courier New" panose="02070309020205020404" pitchFamily="49" charset="0"/>
                <a:ea typeface="Times New Roman" panose="02020603050405020304" pitchFamily="18" charset="0"/>
                <a:cs typeface="Times New Roman" panose="02020603050405020304" pitchFamily="18" charset="0"/>
              </a:rPr>
              <a:t>{</a:t>
            </a: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800" dirty="0" smtClean="0">
              <a:effectLst/>
              <a:latin typeface="Calibri" panose="020F0502020204030204" pitchFamily="34" charset="0"/>
              <a:ea typeface="Calibri" panose="020F0502020204030204" pitchFamily="34" charset="0"/>
              <a:cs typeface="Times New Roman" panose="02020603050405020304" pitchFamily="18" charset="0"/>
            </a:endParaRP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696969"/>
                </a:solidFill>
                <a:effectLst/>
                <a:latin typeface="Courier New" panose="02070309020205020404" pitchFamily="49" charset="0"/>
                <a:ea typeface="Times New Roman" panose="02020603050405020304" pitchFamily="18" charset="0"/>
                <a:cs typeface="Times New Roman" panose="02020603050405020304" pitchFamily="18" charset="0"/>
              </a:rPr>
              <a:t>// Visit left child, repeat</a:t>
            </a: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800" dirty="0" smtClean="0">
              <a:effectLst/>
              <a:latin typeface="Calibri" panose="020F0502020204030204" pitchFamily="34" charset="0"/>
              <a:ea typeface="Calibri" panose="020F0502020204030204" pitchFamily="34" charset="0"/>
              <a:cs typeface="Times New Roman" panose="02020603050405020304" pitchFamily="18" charset="0"/>
            </a:endParaRP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dirty="0" smtClean="0">
                <a:solidFill>
                  <a:srgbClr val="800080"/>
                </a:solidFill>
                <a:effectLst/>
                <a:latin typeface="Courier New" panose="02070309020205020404" pitchFamily="49" charset="0"/>
                <a:ea typeface="Times New Roman" panose="02020603050405020304" pitchFamily="18" charset="0"/>
                <a:cs typeface="Times New Roman" panose="02020603050405020304" pitchFamily="18" charset="0"/>
              </a:rPr>
              <a:t>}</a:t>
            </a: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800" dirty="0" smtClean="0">
              <a:effectLst/>
              <a:latin typeface="Calibri" panose="020F0502020204030204" pitchFamily="34" charset="0"/>
              <a:ea typeface="Calibri" panose="020F0502020204030204" pitchFamily="34" charset="0"/>
              <a:cs typeface="Times New Roman" panose="02020603050405020304" pitchFamily="18" charset="0"/>
            </a:endParaRP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b="1" dirty="0" smtClean="0">
                <a:solidFill>
                  <a:srgbClr val="800000"/>
                </a:solidFill>
                <a:effectLst/>
                <a:latin typeface="Courier New" panose="02070309020205020404" pitchFamily="49" charset="0"/>
                <a:ea typeface="Times New Roman" panose="02020603050405020304" pitchFamily="18" charset="0"/>
                <a:cs typeface="Times New Roman" panose="02020603050405020304" pitchFamily="18" charset="0"/>
              </a:rPr>
              <a:t>else</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b="1" dirty="0" smtClean="0">
                <a:solidFill>
                  <a:srgbClr val="800000"/>
                </a:solidFill>
                <a:effectLst/>
                <a:latin typeface="Courier New" panose="02070309020205020404" pitchFamily="49" charset="0"/>
                <a:ea typeface="Times New Roman" panose="02020603050405020304" pitchFamily="18" charset="0"/>
                <a:cs typeface="Times New Roman" panose="02020603050405020304" pitchFamily="18" charset="0"/>
              </a:rPr>
              <a:t>if</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a:t>
            </a:r>
            <a:r>
              <a:rPr lang="en-US" sz="2800" dirty="0" err="1"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desiredKey</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&gt;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err="1"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currentNode</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-&gt;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key</a:t>
            </a:r>
            <a:r>
              <a:rPr lang="en-US" sz="2800" dirty="0" smtClean="0">
                <a:solidFill>
                  <a:srgbClr val="808030"/>
                </a:solidFill>
                <a:effectLst/>
                <a:latin typeface="Courier New" panose="02070309020205020404" pitchFamily="49" charset="0"/>
                <a:ea typeface="Times New Roman" panose="02020603050405020304" pitchFamily="18" charset="0"/>
                <a:cs typeface="Times New Roman" panose="02020603050405020304" pitchFamily="18" charset="0"/>
              </a:rPr>
              <a:t>)</a:t>
            </a: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800080"/>
                </a:solidFill>
                <a:effectLst/>
                <a:latin typeface="Courier New" panose="02070309020205020404" pitchFamily="49" charset="0"/>
                <a:ea typeface="Times New Roman" panose="02020603050405020304" pitchFamily="18" charset="0"/>
                <a:cs typeface="Times New Roman" panose="02020603050405020304" pitchFamily="18" charset="0"/>
              </a:rPr>
              <a:t>{</a:t>
            </a: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800" dirty="0" smtClean="0">
              <a:effectLst/>
              <a:latin typeface="Calibri" panose="020F0502020204030204" pitchFamily="34" charset="0"/>
              <a:ea typeface="Calibri" panose="020F0502020204030204" pitchFamily="34" charset="0"/>
              <a:cs typeface="Times New Roman" panose="02020603050405020304" pitchFamily="18" charset="0"/>
            </a:endParaRP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dirty="0" smtClean="0">
                <a:solidFill>
                  <a:srgbClr val="000000"/>
                </a:solidFill>
                <a:effectLst/>
                <a:latin typeface="Courier New" panose="02070309020205020404" pitchFamily="49" charset="0"/>
                <a:ea typeface="Times New Roman" panose="02020603050405020304" pitchFamily="18" charset="0"/>
                <a:cs typeface="Times New Roman" panose="02020603050405020304" pitchFamily="18" charset="0"/>
              </a:rPr>
              <a:t>   </a:t>
            </a:r>
            <a:r>
              <a:rPr lang="en-US" sz="2800" dirty="0" smtClean="0">
                <a:solidFill>
                  <a:srgbClr val="696969"/>
                </a:solidFill>
                <a:effectLst/>
                <a:latin typeface="Courier New" panose="02070309020205020404" pitchFamily="49" charset="0"/>
                <a:ea typeface="Times New Roman" panose="02020603050405020304" pitchFamily="18" charset="0"/>
                <a:cs typeface="Times New Roman" panose="02020603050405020304" pitchFamily="18" charset="0"/>
              </a:rPr>
              <a:t>// Visit right child, repeat</a:t>
            </a:r>
          </a:p>
          <a:p>
            <a:pPr fontAlgn="ctr">
              <a:lnSpc>
                <a:spcPts val="1060"/>
              </a:lnSpc>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800" dirty="0" smtClean="0">
              <a:effectLst/>
              <a:latin typeface="Calibri" panose="020F0502020204030204" pitchFamily="34" charset="0"/>
              <a:ea typeface="Calibri" panose="020F0502020204030204" pitchFamily="34" charset="0"/>
              <a:cs typeface="Times New Roman" panose="02020603050405020304" pitchFamily="18" charset="0"/>
            </a:endParaRPr>
          </a:p>
          <a:p>
            <a:pPr fontAlgn="ctr">
              <a:lnSpc>
                <a:spcPts val="106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2800" dirty="0" smtClean="0">
                <a:solidFill>
                  <a:srgbClr val="800080"/>
                </a:solidFill>
                <a:effectLst/>
                <a:latin typeface="Courier New" panose="02070309020205020404" pitchFamily="49" charset="0"/>
                <a:ea typeface="Times New Roman" panose="02020603050405020304" pitchFamily="18" charset="0"/>
                <a:cs typeface="Times New Roman" panose="02020603050405020304" pitchFamily="18" charset="0"/>
              </a:rPr>
              <a:t>}</a:t>
            </a:r>
            <a:endParaRPr lang="en-US" sz="2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4157034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Successors and predecessors</a:t>
            </a:r>
            <a:endParaRPr lang="en-US" dirty="0"/>
          </a:p>
        </p:txBody>
      </p:sp>
      <p:sp>
        <p:nvSpPr>
          <p:cNvPr id="3" name="Content Placeholder 2"/>
          <p:cNvSpPr>
            <a:spLocks noGrp="1"/>
          </p:cNvSpPr>
          <p:nvPr>
            <p:ph idx="1"/>
          </p:nvPr>
        </p:nvSpPr>
        <p:spPr/>
        <p:txBody>
          <a:bodyPr/>
          <a:lstStyle/>
          <a:p>
            <a:pPr marL="0" indent="0">
              <a:buNone/>
            </a:pPr>
            <a:r>
              <a:rPr lang="en-US" dirty="0"/>
              <a:t>A BST defines an ordering among nodes, from smallest to largest. A BST node's successor is the node that comes after in the BST ordering, so in A B C, A's successor is B, and B's successor is C. A BST node's predecessor is the node that comes before in the BST ordering.</a:t>
            </a:r>
          </a:p>
          <a:p>
            <a:pPr marL="0" indent="0">
              <a:buNone/>
            </a:pPr>
            <a:endParaRPr lang="en-US" dirty="0"/>
          </a:p>
        </p:txBody>
      </p:sp>
      <p:pic>
        <p:nvPicPr>
          <p:cNvPr id="4" name="Picture 3"/>
          <p:cNvPicPr/>
          <p:nvPr/>
        </p:nvPicPr>
        <p:blipFill rotWithShape="1">
          <a:blip r:embed="rId2"/>
          <a:srcRect l="67468" t="57882" r="28131" b="30209"/>
          <a:stretch/>
        </p:blipFill>
        <p:spPr bwMode="auto">
          <a:xfrm>
            <a:off x="3781415" y="4001294"/>
            <a:ext cx="4508146" cy="285670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73290946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64695"/>
            <a:ext cx="10515600" cy="5712268"/>
          </a:xfrm>
        </p:spPr>
        <p:txBody>
          <a:bodyPr/>
          <a:lstStyle/>
          <a:p>
            <a:pPr marL="0" indent="0">
              <a:buNone/>
            </a:pPr>
            <a:r>
              <a:rPr lang="en-US" dirty="0" smtClean="0"/>
              <a:t>If </a:t>
            </a:r>
            <a:r>
              <a:rPr lang="en-US" dirty="0"/>
              <a:t>a node has a right subtree, the node's successor is that right subtree's leftmost child: Starting from the right subtree's root, follow left children until reaching a node with no left child (may be that subtree's root itself). If a node doesn't have a right subtree, the node's successor is the first ancestor having this node in a left subtree. </a:t>
            </a:r>
          </a:p>
          <a:p>
            <a:pPr marL="0" indent="0">
              <a:buNone/>
            </a:pPr>
            <a:endParaRPr lang="en-US" dirty="0"/>
          </a:p>
        </p:txBody>
      </p:sp>
      <p:pic>
        <p:nvPicPr>
          <p:cNvPr id="6" name="Picture 5"/>
          <p:cNvPicPr/>
          <p:nvPr/>
        </p:nvPicPr>
        <p:blipFill rotWithShape="1">
          <a:blip r:embed="rId2"/>
          <a:srcRect l="67468" t="52676" r="17628" b="30209"/>
          <a:stretch/>
        </p:blipFill>
        <p:spPr bwMode="auto">
          <a:xfrm>
            <a:off x="1963712" y="3049639"/>
            <a:ext cx="8830310" cy="324623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8430405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BST search algorithm</a:t>
            </a:r>
            <a:endParaRPr lang="en-US" dirty="0"/>
          </a:p>
        </p:txBody>
      </p:sp>
      <p:sp>
        <p:nvSpPr>
          <p:cNvPr id="3" name="Content Placeholder 2"/>
          <p:cNvSpPr>
            <a:spLocks noGrp="1"/>
          </p:cNvSpPr>
          <p:nvPr>
            <p:ph idx="1"/>
          </p:nvPr>
        </p:nvSpPr>
        <p:spPr/>
        <p:txBody>
          <a:bodyPr/>
          <a:lstStyle/>
          <a:p>
            <a:pPr marL="0" indent="0">
              <a:buNone/>
            </a:pPr>
            <a:r>
              <a:rPr lang="en-US" dirty="0"/>
              <a:t>Given a key, a search algorithm returns the first node found matching that key, or returns null if a matching node is not found. </a:t>
            </a:r>
            <a:endParaRPr lang="en-US" dirty="0" smtClean="0"/>
          </a:p>
          <a:p>
            <a:pPr marL="0" indent="0">
              <a:buNone/>
            </a:pPr>
            <a:endParaRPr lang="en-US" dirty="0"/>
          </a:p>
          <a:p>
            <a:pPr marL="0" indent="0">
              <a:buNone/>
            </a:pPr>
            <a:r>
              <a:rPr lang="en-US" dirty="0" smtClean="0"/>
              <a:t>A </a:t>
            </a:r>
            <a:r>
              <a:rPr lang="en-US" dirty="0"/>
              <a:t>simple BST search algorithm checks the current node (initially the tree's root), returning that node as a match, else assigning the current node with the left (if key is less) or right (if key is greater) child and repeating. If such a child is null, the algorithm returns null (matching node not found).</a:t>
            </a:r>
          </a:p>
          <a:p>
            <a:pPr marL="0" indent="0">
              <a:buNone/>
            </a:pPr>
            <a:endParaRPr lang="en-US" dirty="0"/>
          </a:p>
        </p:txBody>
      </p:sp>
    </p:spTree>
    <p:extLst>
      <p:ext uri="{BB962C8B-B14F-4D97-AF65-F5344CB8AC3E}">
        <p14:creationId xmlns:p14="http://schemas.microsoft.com/office/powerpoint/2010/main" val="9899230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344774"/>
            <a:ext cx="10515600" cy="6513226"/>
          </a:xfrm>
        </p:spPr>
        <p:txBody>
          <a:bodyPr>
            <a:normAutofit/>
          </a:bodyPr>
          <a:lstStyle/>
          <a:p>
            <a:pPr marL="0" marR="0" indent="0">
              <a:lnSpc>
                <a:spcPct val="107000"/>
              </a:lnSpc>
              <a:spcBef>
                <a:spcPts val="0"/>
              </a:spcBef>
              <a:spcAft>
                <a:spcPts val="750"/>
              </a:spcAft>
              <a:buNone/>
            </a:pPr>
            <a:r>
              <a:rPr lang="en-US" sz="1600" dirty="0" smtClean="0">
                <a:solidFill>
                  <a:srgbClr val="37474F"/>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US" sz="1200" dirty="0">
              <a:latin typeface="Calibri" panose="020F0502020204030204" pitchFamily="34" charset="0"/>
              <a:ea typeface="Times New Roman" panose="02020603050405020304" pitchFamily="18" charset="0"/>
              <a:cs typeface="Times New Roman" panose="02020603050405020304" pitchFamily="18" charset="0"/>
            </a:endParaRPr>
          </a:p>
          <a:p>
            <a:pPr marL="0" marR="0" indent="0">
              <a:lnSpc>
                <a:spcPct val="107000"/>
              </a:lnSpc>
              <a:spcBef>
                <a:spcPts val="0"/>
              </a:spcBef>
              <a:spcAft>
                <a:spcPts val="750"/>
              </a:spcAft>
              <a:buNone/>
            </a:pPr>
            <a:endParaRPr lang="en-US" dirty="0" smtClean="0">
              <a:solidFill>
                <a:srgbClr val="424242"/>
              </a:solidFill>
              <a:effectLst/>
              <a:latin typeface="Arial" panose="020B060402020202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750"/>
              </a:spcAft>
              <a:buNone/>
            </a:pPr>
            <a:endParaRPr lang="en-US" dirty="0">
              <a:solidFill>
                <a:srgbClr val="424242"/>
              </a:solidFill>
              <a:latin typeface="Arial" panose="020B060402020202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750"/>
              </a:spcAft>
              <a:buNone/>
            </a:pPr>
            <a:endParaRPr lang="en-US" dirty="0" smtClean="0">
              <a:solidFill>
                <a:srgbClr val="424242"/>
              </a:solidFill>
              <a:effectLst/>
              <a:latin typeface="Arial" panose="020B060402020202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750"/>
              </a:spcAft>
              <a:buNone/>
            </a:pPr>
            <a:endParaRPr lang="en-US" dirty="0">
              <a:solidFill>
                <a:srgbClr val="424242"/>
              </a:solidFill>
              <a:latin typeface="Arial" panose="020B060402020202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750"/>
              </a:spcAft>
              <a:buNone/>
            </a:pPr>
            <a:endParaRPr lang="en-US" dirty="0" smtClean="0">
              <a:solidFill>
                <a:srgbClr val="424242"/>
              </a:solidFill>
              <a:effectLst/>
              <a:latin typeface="Arial" panose="020B060402020202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750"/>
              </a:spcAft>
              <a:buNone/>
            </a:pPr>
            <a:endParaRPr lang="en-US" dirty="0">
              <a:solidFill>
                <a:srgbClr val="424242"/>
              </a:solidFill>
              <a:latin typeface="Arial" panose="020B060402020202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750"/>
              </a:spcAft>
              <a:buNone/>
            </a:pPr>
            <a:endParaRPr lang="en-US" dirty="0" smtClean="0">
              <a:solidFill>
                <a:srgbClr val="424242"/>
              </a:solidFill>
              <a:effectLst/>
              <a:latin typeface="Arial" panose="020B060402020202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750"/>
              </a:spcAft>
              <a:buNone/>
            </a:pPr>
            <a:endParaRPr lang="en-US" dirty="0">
              <a:solidFill>
                <a:srgbClr val="424242"/>
              </a:solidFill>
              <a:latin typeface="Arial" panose="020B060402020202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750"/>
              </a:spcAft>
              <a:buNone/>
            </a:pPr>
            <a:r>
              <a:rPr lang="en-US" dirty="0" smtClean="0">
                <a:solidFill>
                  <a:srgbClr val="424242"/>
                </a:solidFill>
                <a:effectLst/>
                <a:latin typeface="Arial" panose="020B0604020202020204" pitchFamily="34" charset="0"/>
                <a:ea typeface="Calibri" panose="020F0502020204030204" pitchFamily="34" charset="0"/>
                <a:cs typeface="Times New Roman" panose="02020603050405020304" pitchFamily="18" charset="0"/>
              </a:rPr>
              <a:t>BST search algorithm checks current node, returning a match if found. Otherwise, assigns current node with left (if key is less) or right (if key is greater) child and continues search.</a:t>
            </a:r>
            <a:endParaRPr lang="en-US" dirty="0" smtClean="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pic>
        <p:nvPicPr>
          <p:cNvPr id="5" name="Picture 4"/>
          <p:cNvPicPr>
            <a:picLocks noChangeAspect="1"/>
          </p:cNvPicPr>
          <p:nvPr/>
        </p:nvPicPr>
        <p:blipFill>
          <a:blip r:embed="rId2"/>
          <a:stretch>
            <a:fillRect/>
          </a:stretch>
        </p:blipFill>
        <p:spPr>
          <a:xfrm>
            <a:off x="2326036" y="533048"/>
            <a:ext cx="7539927" cy="4417323"/>
          </a:xfrm>
          <a:prstGeom prst="rect">
            <a:avLst/>
          </a:prstGeom>
        </p:spPr>
      </p:pic>
    </p:spTree>
    <p:extLst>
      <p:ext uri="{BB962C8B-B14F-4D97-AF65-F5344CB8AC3E}">
        <p14:creationId xmlns:p14="http://schemas.microsoft.com/office/powerpoint/2010/main" val="29163837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BST insert algorithm </a:t>
            </a:r>
            <a:endParaRPr lang="en-US" dirty="0"/>
          </a:p>
        </p:txBody>
      </p:sp>
      <p:sp>
        <p:nvSpPr>
          <p:cNvPr id="3" name="Content Placeholder 2"/>
          <p:cNvSpPr>
            <a:spLocks noGrp="1"/>
          </p:cNvSpPr>
          <p:nvPr>
            <p:ph idx="1"/>
          </p:nvPr>
        </p:nvSpPr>
        <p:spPr/>
        <p:txBody>
          <a:bodyPr/>
          <a:lstStyle/>
          <a:p>
            <a:pPr marL="0" indent="0">
              <a:buNone/>
            </a:pPr>
            <a:r>
              <a:rPr lang="en-US" dirty="0"/>
              <a:t>Given a new node, a BST insert operation inserts the new node in a proper location obeying the BST ordering property. A simple BST insert algorithm compares the new node with the current node (initially the root).</a:t>
            </a:r>
          </a:p>
          <a:p>
            <a:pPr marL="0" indent="0">
              <a:buNone/>
            </a:pPr>
            <a:endParaRPr lang="en-US" dirty="0"/>
          </a:p>
        </p:txBody>
      </p:sp>
    </p:spTree>
    <p:extLst>
      <p:ext uri="{BB962C8B-B14F-4D97-AF65-F5344CB8AC3E}">
        <p14:creationId xmlns:p14="http://schemas.microsoft.com/office/powerpoint/2010/main" val="139587581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BST insert algorithm </a:t>
            </a:r>
            <a:endParaRPr lang="en-US" dirty="0"/>
          </a:p>
        </p:txBody>
      </p:sp>
      <p:sp>
        <p:nvSpPr>
          <p:cNvPr id="3" name="Content Placeholder 2"/>
          <p:cNvSpPr>
            <a:spLocks noGrp="1"/>
          </p:cNvSpPr>
          <p:nvPr>
            <p:ph idx="1"/>
          </p:nvPr>
        </p:nvSpPr>
        <p:spPr/>
        <p:txBody>
          <a:bodyPr/>
          <a:lstStyle/>
          <a:p>
            <a:pPr lvl="0"/>
            <a:r>
              <a:rPr lang="en-US" b="1" i="1" dirty="0"/>
              <a:t>Insert as left child</a:t>
            </a:r>
            <a:r>
              <a:rPr lang="en-US" b="1" dirty="0"/>
              <a:t>: </a:t>
            </a:r>
            <a:r>
              <a:rPr lang="en-US" dirty="0"/>
              <a:t>If the new node's key is less than the current node, and the current node's left child is null, the algorithm assigns that node's left child with the new node.</a:t>
            </a:r>
          </a:p>
          <a:p>
            <a:pPr lvl="0"/>
            <a:r>
              <a:rPr lang="en-US" b="1" i="1" dirty="0"/>
              <a:t>Insert as right child</a:t>
            </a:r>
            <a:r>
              <a:rPr lang="en-US" b="1" dirty="0"/>
              <a:t>: </a:t>
            </a:r>
            <a:r>
              <a:rPr lang="en-US" dirty="0"/>
              <a:t>If the new node's key is greater than the current node, and the current node's right child is null, the algorithm assigns the node's right child with the new node.</a:t>
            </a:r>
          </a:p>
          <a:p>
            <a:pPr lvl="0"/>
            <a:r>
              <a:rPr lang="en-US" b="1" i="1" dirty="0"/>
              <a:t>Search for insert location</a:t>
            </a:r>
            <a:r>
              <a:rPr lang="en-US" b="1" dirty="0"/>
              <a:t>: </a:t>
            </a:r>
            <a:r>
              <a:rPr lang="en-US" dirty="0"/>
              <a:t>If the left (or right) child is not null, the algorithm assigns the current node with that child and continues searching for a proper insert location.</a:t>
            </a:r>
          </a:p>
        </p:txBody>
      </p:sp>
    </p:spTree>
    <p:extLst>
      <p:ext uri="{BB962C8B-B14F-4D97-AF65-F5344CB8AC3E}">
        <p14:creationId xmlns:p14="http://schemas.microsoft.com/office/powerpoint/2010/main" val="14423506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99607"/>
            <a:ext cx="10515600" cy="5577356"/>
          </a:xfrm>
        </p:spPr>
        <p:txBody>
          <a:bodyPr/>
          <a:lstStyle/>
          <a:p>
            <a:pPr marL="0" indent="0">
              <a:buNone/>
            </a:pPr>
            <a:r>
              <a:rPr lang="en-US" dirty="0"/>
              <a:t>In a list, each node has up to one successor. In a binary tree, each node has up to two children, known as a </a:t>
            </a:r>
            <a:r>
              <a:rPr lang="en-US" i="1" dirty="0"/>
              <a:t>left child</a:t>
            </a:r>
            <a:r>
              <a:rPr lang="en-US" dirty="0"/>
              <a:t> and a </a:t>
            </a:r>
            <a:r>
              <a:rPr lang="en-US" i="1" dirty="0"/>
              <a:t>right child</a:t>
            </a:r>
            <a:r>
              <a:rPr lang="en-US" dirty="0"/>
              <a:t>. "Binary" means two, referring to the two children. Some more definitions related to a binary tree</a:t>
            </a:r>
            <a:r>
              <a:rPr lang="en-US" dirty="0" smtClean="0"/>
              <a:t>:</a:t>
            </a:r>
          </a:p>
          <a:p>
            <a:pPr marL="0" indent="0">
              <a:buNone/>
            </a:pPr>
            <a:endParaRPr lang="en-US" dirty="0"/>
          </a:p>
          <a:p>
            <a:pPr lvl="0"/>
            <a:r>
              <a:rPr lang="en-US" b="1" dirty="0"/>
              <a:t>Leaf</a:t>
            </a:r>
            <a:r>
              <a:rPr lang="en-US" dirty="0"/>
              <a:t>: A tree node with no children.</a:t>
            </a:r>
          </a:p>
          <a:p>
            <a:pPr lvl="0"/>
            <a:r>
              <a:rPr lang="en-US" b="1" dirty="0"/>
              <a:t>Internal node</a:t>
            </a:r>
            <a:r>
              <a:rPr lang="en-US" dirty="0"/>
              <a:t>: A node with at least one child.</a:t>
            </a:r>
          </a:p>
          <a:p>
            <a:pPr lvl="0"/>
            <a:r>
              <a:rPr lang="en-US" b="1" dirty="0"/>
              <a:t>Parent</a:t>
            </a:r>
            <a:r>
              <a:rPr lang="en-US" dirty="0"/>
              <a:t>: A node with a child is said to be that child's parent. A node's ancestors include the node's parent, the parent's parent, etc., up to the tree's root.</a:t>
            </a:r>
          </a:p>
          <a:p>
            <a:pPr lvl="0"/>
            <a:r>
              <a:rPr lang="en-US" b="1" dirty="0"/>
              <a:t>Root:</a:t>
            </a:r>
            <a:r>
              <a:rPr lang="en-US" dirty="0"/>
              <a:t> The one tree node with no parent (the "top" node).</a:t>
            </a:r>
          </a:p>
          <a:p>
            <a:pPr marL="0" indent="0">
              <a:buNone/>
            </a:pPr>
            <a:endParaRPr lang="en-US" dirty="0"/>
          </a:p>
        </p:txBody>
      </p:sp>
    </p:spTree>
    <p:extLst>
      <p:ext uri="{BB962C8B-B14F-4D97-AF65-F5344CB8AC3E}">
        <p14:creationId xmlns:p14="http://schemas.microsoft.com/office/powerpoint/2010/main" val="378980943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3417758" y="307216"/>
            <a:ext cx="8259454" cy="6436282"/>
          </a:xfrm>
          <a:prstGeom prst="rect">
            <a:avLst/>
          </a:prstGeom>
        </p:spPr>
      </p:pic>
    </p:spTree>
    <p:extLst>
      <p:ext uri="{BB962C8B-B14F-4D97-AF65-F5344CB8AC3E}">
        <p14:creationId xmlns:p14="http://schemas.microsoft.com/office/powerpoint/2010/main" val="130960818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298783"/>
          </a:xfrm>
        </p:spPr>
        <p:txBody>
          <a:bodyPr/>
          <a:lstStyle/>
          <a:p>
            <a:r>
              <a:rPr lang="en-US" b="1" dirty="0"/>
              <a:t>BST </a:t>
            </a:r>
            <a:r>
              <a:rPr lang="en-US" b="1" dirty="0" err="1"/>
              <a:t>inorder</a:t>
            </a:r>
            <a:r>
              <a:rPr lang="en-US" b="1" dirty="0"/>
              <a:t> </a:t>
            </a:r>
            <a:r>
              <a:rPr lang="en-US" b="1" dirty="0" smtClean="0"/>
              <a:t>traversal</a:t>
            </a:r>
            <a:endParaRPr lang="en-US" dirty="0"/>
          </a:p>
        </p:txBody>
      </p:sp>
      <p:sp>
        <p:nvSpPr>
          <p:cNvPr id="3" name="Content Placeholder 2"/>
          <p:cNvSpPr>
            <a:spLocks noGrp="1"/>
          </p:cNvSpPr>
          <p:nvPr>
            <p:ph idx="1"/>
          </p:nvPr>
        </p:nvSpPr>
        <p:spPr/>
        <p:txBody>
          <a:bodyPr/>
          <a:lstStyle/>
          <a:p>
            <a:pPr marL="0" indent="0">
              <a:buNone/>
            </a:pPr>
            <a:r>
              <a:rPr lang="en-US" dirty="0"/>
              <a:t>A tree traversal algorithm visits all nodes in the tree once and performs an operation on each node. An </a:t>
            </a:r>
            <a:r>
              <a:rPr lang="en-US" dirty="0" err="1"/>
              <a:t>inorder</a:t>
            </a:r>
            <a:r>
              <a:rPr lang="en-US" dirty="0"/>
              <a:t> traversal visits all nodes in a BST from smallest to largest, which is useful for example to print the tree's nodes in sorted order. Starting from the root, the algorithm recursively prints the left subtree, the current node, and the right subtree.</a:t>
            </a:r>
          </a:p>
          <a:p>
            <a:endParaRPr lang="en-US" dirty="0"/>
          </a:p>
        </p:txBody>
      </p:sp>
    </p:spTree>
    <p:extLst>
      <p:ext uri="{BB962C8B-B14F-4D97-AF65-F5344CB8AC3E}">
        <p14:creationId xmlns:p14="http://schemas.microsoft.com/office/powerpoint/2010/main" val="324062447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stretch>
            <a:fillRect/>
          </a:stretch>
        </p:blipFill>
        <p:spPr>
          <a:xfrm>
            <a:off x="2280464" y="1589648"/>
            <a:ext cx="13219240" cy="4031663"/>
          </a:xfrm>
          <a:prstGeom prst="rect">
            <a:avLst/>
          </a:prstGeom>
        </p:spPr>
      </p:pic>
    </p:spTree>
    <p:extLst>
      <p:ext uri="{BB962C8B-B14F-4D97-AF65-F5344CB8AC3E}">
        <p14:creationId xmlns:p14="http://schemas.microsoft.com/office/powerpoint/2010/main" val="268071121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r>
              <a:rPr lang="en-US" dirty="0" smtClean="0"/>
              <a:t>8 34 9 2 67 76 45 24</a:t>
            </a:r>
            <a:endParaRPr lang="en-US" dirty="0"/>
          </a:p>
        </p:txBody>
      </p:sp>
    </p:spTree>
    <p:extLst>
      <p:ext uri="{BB962C8B-B14F-4D97-AF65-F5344CB8AC3E}">
        <p14:creationId xmlns:p14="http://schemas.microsoft.com/office/powerpoint/2010/main" val="63815932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idx="1"/>
          </p:nvPr>
        </p:nvPicPr>
        <p:blipFill rotWithShape="1">
          <a:blip r:embed="rId2"/>
          <a:srcRect r="61069"/>
          <a:stretch/>
        </p:blipFill>
        <p:spPr>
          <a:xfrm>
            <a:off x="2425318" y="1514007"/>
            <a:ext cx="7995479" cy="3903952"/>
          </a:xfrm>
          <a:prstGeom prst="rect">
            <a:avLst/>
          </a:prstGeom>
        </p:spPr>
      </p:pic>
    </p:spTree>
    <p:extLst>
      <p:ext uri="{BB962C8B-B14F-4D97-AF65-F5344CB8AC3E}">
        <p14:creationId xmlns:p14="http://schemas.microsoft.com/office/powerpoint/2010/main" val="1593133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rotWithShape="1">
          <a:blip r:embed="rId2"/>
          <a:srcRect l="4233" t="40721" r="20702" b="21686"/>
          <a:stretch/>
        </p:blipFill>
        <p:spPr>
          <a:xfrm>
            <a:off x="2638268" y="408786"/>
            <a:ext cx="7585024" cy="5893509"/>
          </a:xfrm>
          <a:prstGeom prst="rect">
            <a:avLst/>
          </a:prstGeom>
        </p:spPr>
      </p:pic>
    </p:spTree>
    <p:extLst>
      <p:ext uri="{BB962C8B-B14F-4D97-AF65-F5344CB8AC3E}">
        <p14:creationId xmlns:p14="http://schemas.microsoft.com/office/powerpoint/2010/main" val="354286062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59370"/>
            <a:ext cx="10515600" cy="5217593"/>
          </a:xfrm>
        </p:spPr>
        <p:txBody>
          <a:bodyPr/>
          <a:lstStyle/>
          <a:p>
            <a:pPr marL="0" indent="0">
              <a:buNone/>
            </a:pPr>
            <a:r>
              <a:rPr lang="en-US" dirty="0"/>
              <a:t>A tree is represented by a pointer to the topmost node in tree. If the tree is empty, then value of root is NULL.</a:t>
            </a:r>
          </a:p>
          <a:p>
            <a:endParaRPr lang="en-US" dirty="0"/>
          </a:p>
        </p:txBody>
      </p:sp>
      <p:pic>
        <p:nvPicPr>
          <p:cNvPr id="4" name="Picture 3"/>
          <p:cNvPicPr>
            <a:picLocks noChangeAspect="1"/>
          </p:cNvPicPr>
          <p:nvPr/>
        </p:nvPicPr>
        <p:blipFill rotWithShape="1">
          <a:blip r:embed="rId2"/>
          <a:srcRect r="56263"/>
          <a:stretch/>
        </p:blipFill>
        <p:spPr>
          <a:xfrm>
            <a:off x="1534652" y="2579166"/>
            <a:ext cx="8958462" cy="2952204"/>
          </a:xfrm>
          <a:prstGeom prst="rect">
            <a:avLst/>
          </a:prstGeom>
        </p:spPr>
      </p:pic>
    </p:spTree>
    <p:extLst>
      <p:ext uri="{BB962C8B-B14F-4D97-AF65-F5344CB8AC3E}">
        <p14:creationId xmlns:p14="http://schemas.microsoft.com/office/powerpoint/2010/main" val="214712993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59370"/>
            <a:ext cx="10515600" cy="5217593"/>
          </a:xfrm>
        </p:spPr>
        <p:txBody>
          <a:bodyPr/>
          <a:lstStyle/>
          <a:p>
            <a:pPr marL="0" indent="0" fontAlgn="base">
              <a:buNone/>
            </a:pPr>
            <a:r>
              <a:rPr lang="en-US" dirty="0"/>
              <a:t>A Tree node contains following parts.</a:t>
            </a:r>
            <a:br>
              <a:rPr lang="en-US" dirty="0"/>
            </a:br>
            <a:r>
              <a:rPr lang="en-US" dirty="0"/>
              <a:t>1. Data</a:t>
            </a:r>
            <a:br>
              <a:rPr lang="en-US" dirty="0"/>
            </a:br>
            <a:r>
              <a:rPr lang="en-US" dirty="0"/>
              <a:t>2. Pointer to left child</a:t>
            </a:r>
            <a:br>
              <a:rPr lang="en-US" dirty="0"/>
            </a:br>
            <a:r>
              <a:rPr lang="en-US" dirty="0"/>
              <a:t>3. Pointer to right child</a:t>
            </a:r>
          </a:p>
          <a:p>
            <a:endParaRPr lang="en-US" dirty="0"/>
          </a:p>
        </p:txBody>
      </p:sp>
      <p:pic>
        <p:nvPicPr>
          <p:cNvPr id="2" name="Picture 1"/>
          <p:cNvPicPr>
            <a:picLocks noChangeAspect="1"/>
          </p:cNvPicPr>
          <p:nvPr/>
        </p:nvPicPr>
        <p:blipFill rotWithShape="1">
          <a:blip r:embed="rId2"/>
          <a:srcRect r="59321"/>
          <a:stretch/>
        </p:blipFill>
        <p:spPr>
          <a:xfrm>
            <a:off x="6610662" y="959370"/>
            <a:ext cx="5426440" cy="5614839"/>
          </a:xfrm>
          <a:prstGeom prst="rect">
            <a:avLst/>
          </a:prstGeom>
        </p:spPr>
      </p:pic>
    </p:spTree>
    <p:extLst>
      <p:ext uri="{BB962C8B-B14F-4D97-AF65-F5344CB8AC3E}">
        <p14:creationId xmlns:p14="http://schemas.microsoft.com/office/powerpoint/2010/main" val="378760078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rotWithShape="1">
          <a:blip r:embed="rId2"/>
          <a:srcRect l="75801" t="48656" r="17385" b="31193"/>
          <a:stretch/>
        </p:blipFill>
        <p:spPr bwMode="auto">
          <a:xfrm>
            <a:off x="2668249" y="509666"/>
            <a:ext cx="6325849" cy="563630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1821648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rotWithShape="1">
          <a:blip r:embed="rId2"/>
          <a:srcRect l="76797" t="49497" r="15759" b="35133"/>
          <a:stretch/>
        </p:blipFill>
        <p:spPr bwMode="auto">
          <a:xfrm>
            <a:off x="2068642" y="869429"/>
            <a:ext cx="8289561" cy="5156617"/>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1428636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99607"/>
            <a:ext cx="10515600" cy="5577356"/>
          </a:xfrm>
        </p:spPr>
        <p:txBody>
          <a:bodyPr/>
          <a:lstStyle/>
          <a:p>
            <a:pPr marL="0" indent="0">
              <a:buNone/>
            </a:pPr>
            <a:r>
              <a:rPr lang="en-US" dirty="0"/>
              <a:t>In a list, each node has up to one successor. In a binary tree, each node has up to two children, known as a </a:t>
            </a:r>
            <a:r>
              <a:rPr lang="en-US" i="1" dirty="0"/>
              <a:t>left child</a:t>
            </a:r>
            <a:r>
              <a:rPr lang="en-US" dirty="0"/>
              <a:t> and a </a:t>
            </a:r>
            <a:r>
              <a:rPr lang="en-US" i="1" dirty="0"/>
              <a:t>right child</a:t>
            </a:r>
            <a:r>
              <a:rPr lang="en-US" dirty="0"/>
              <a:t>. "Binary" means two, referring to the two children. Some more definitions related to a binary tree</a:t>
            </a:r>
            <a:r>
              <a:rPr lang="en-US" dirty="0" smtClean="0"/>
              <a:t>:</a:t>
            </a:r>
          </a:p>
          <a:p>
            <a:pPr marL="0" indent="0">
              <a:buNone/>
            </a:pPr>
            <a:endParaRPr lang="en-US" dirty="0"/>
          </a:p>
          <a:p>
            <a:pPr lvl="0"/>
            <a:r>
              <a:rPr lang="en-US" b="1" dirty="0"/>
              <a:t>Leaf</a:t>
            </a:r>
            <a:r>
              <a:rPr lang="en-US" dirty="0"/>
              <a:t>: A tree node with no children.</a:t>
            </a:r>
          </a:p>
          <a:p>
            <a:pPr lvl="0"/>
            <a:r>
              <a:rPr lang="en-US" b="1" dirty="0"/>
              <a:t>Internal node</a:t>
            </a:r>
            <a:r>
              <a:rPr lang="en-US" dirty="0"/>
              <a:t>: A node with at least one child.</a:t>
            </a:r>
          </a:p>
          <a:p>
            <a:pPr lvl="0"/>
            <a:r>
              <a:rPr lang="en-US" b="1" dirty="0"/>
              <a:t>Parent</a:t>
            </a:r>
            <a:r>
              <a:rPr lang="en-US" dirty="0"/>
              <a:t>: A node with a child is said to be that child's parent. A node's ancestors include the node's parent, the parent's parent, etc., up to the tree's root.</a:t>
            </a:r>
          </a:p>
          <a:p>
            <a:pPr lvl="0"/>
            <a:r>
              <a:rPr lang="en-US" b="1" dirty="0"/>
              <a:t>Root:</a:t>
            </a:r>
            <a:r>
              <a:rPr lang="en-US" dirty="0"/>
              <a:t> The one tree node with no parent (the "top" node).</a:t>
            </a:r>
          </a:p>
          <a:p>
            <a:pPr marL="0" indent="0">
              <a:buNone/>
            </a:pPr>
            <a:endParaRPr lang="en-US" dirty="0"/>
          </a:p>
        </p:txBody>
      </p:sp>
    </p:spTree>
    <p:extLst>
      <p:ext uri="{BB962C8B-B14F-4D97-AF65-F5344CB8AC3E}">
        <p14:creationId xmlns:p14="http://schemas.microsoft.com/office/powerpoint/2010/main" val="133717447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39646"/>
            <a:ext cx="10515600" cy="5637317"/>
          </a:xfrm>
        </p:spPr>
        <p:txBody>
          <a:bodyPr/>
          <a:lstStyle/>
          <a:p>
            <a:pPr marL="0" indent="0">
              <a:buNone/>
            </a:pPr>
            <a:r>
              <a:rPr lang="en-US" b="1" dirty="0"/>
              <a:t>Depth, level, and height</a:t>
            </a:r>
            <a:endParaRPr lang="en-US" dirty="0"/>
          </a:p>
          <a:p>
            <a:pPr marL="0" indent="0">
              <a:buNone/>
            </a:pPr>
            <a:r>
              <a:rPr lang="en-US" dirty="0"/>
              <a:t>A few additional terms</a:t>
            </a:r>
            <a:r>
              <a:rPr lang="en-US" dirty="0" smtClean="0"/>
              <a:t>:</a:t>
            </a:r>
          </a:p>
          <a:p>
            <a:pPr marL="0" indent="0">
              <a:buNone/>
            </a:pPr>
            <a:endParaRPr lang="en-US" dirty="0"/>
          </a:p>
          <a:p>
            <a:pPr lvl="0"/>
            <a:r>
              <a:rPr lang="en-US" dirty="0"/>
              <a:t>The link from a node to a child is called an edge.</a:t>
            </a:r>
          </a:p>
          <a:p>
            <a:pPr lvl="0"/>
            <a:r>
              <a:rPr lang="en-US" dirty="0"/>
              <a:t>A node's depth is the number of edges on the path from the root to the node. The root node thus has depth 0.</a:t>
            </a:r>
          </a:p>
          <a:p>
            <a:pPr lvl="0"/>
            <a:r>
              <a:rPr lang="en-US" dirty="0"/>
              <a:t>All nodes with the same depth form a tree level.</a:t>
            </a:r>
          </a:p>
          <a:p>
            <a:pPr lvl="0"/>
            <a:r>
              <a:rPr lang="en-US" dirty="0"/>
              <a:t>A tree's height is the largest depth of any node. A tree with just one node has height 0.</a:t>
            </a:r>
          </a:p>
          <a:p>
            <a:endParaRPr lang="en-US" dirty="0" smtClean="0"/>
          </a:p>
          <a:p>
            <a:endParaRPr lang="en-US" dirty="0"/>
          </a:p>
        </p:txBody>
      </p:sp>
    </p:spTree>
    <p:extLst>
      <p:ext uri="{BB962C8B-B14F-4D97-AF65-F5344CB8AC3E}">
        <p14:creationId xmlns:p14="http://schemas.microsoft.com/office/powerpoint/2010/main" val="221089060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p:nvPr/>
        </p:nvPicPr>
        <p:blipFill rotWithShape="1">
          <a:blip r:embed="rId2"/>
          <a:srcRect l="69391" t="50623" r="18910" b="26278"/>
          <a:stretch/>
        </p:blipFill>
        <p:spPr bwMode="auto">
          <a:xfrm>
            <a:off x="1543987" y="344774"/>
            <a:ext cx="9218951" cy="607101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33588986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rotWithShape="1">
          <a:blip r:embed="rId2"/>
          <a:srcRect l="69070" t="50131" r="18808" b="26278"/>
          <a:stretch/>
        </p:blipFill>
        <p:spPr bwMode="auto">
          <a:xfrm>
            <a:off x="1708879" y="299803"/>
            <a:ext cx="8649324" cy="602604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603169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p:nvPr/>
        </p:nvPicPr>
        <p:blipFill rotWithShape="1">
          <a:blip r:embed="rId2"/>
          <a:srcRect l="69871" t="49639" r="20193" b="27261"/>
          <a:stretch/>
        </p:blipFill>
        <p:spPr bwMode="auto">
          <a:xfrm>
            <a:off x="1394085" y="374754"/>
            <a:ext cx="8589364" cy="648324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3702334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388</Words>
  <Application>Microsoft Office PowerPoint</Application>
  <PresentationFormat>Widescreen</PresentationFormat>
  <Paragraphs>71</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Calibri</vt:lpstr>
      <vt:lpstr>Calibri Light</vt:lpstr>
      <vt:lpstr>Courier New</vt:lpstr>
      <vt:lpstr>Times New Roman</vt:lpstr>
      <vt:lpstr>Office Theme</vt:lpstr>
      <vt:lpstr>Binary Tree Basics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Binary search trees</vt:lpstr>
      <vt:lpstr>PowerPoint Presentation</vt:lpstr>
      <vt:lpstr>PowerPoint Presentation</vt:lpstr>
      <vt:lpstr>Successors and predecessors</vt:lpstr>
      <vt:lpstr>PowerPoint Presentation</vt:lpstr>
      <vt:lpstr>BST search algorithm</vt:lpstr>
      <vt:lpstr>PowerPoint Presentation</vt:lpstr>
      <vt:lpstr>BST insert algorithm </vt:lpstr>
      <vt:lpstr>BST insert algorithm </vt:lpstr>
      <vt:lpstr>PowerPoint Presentation</vt:lpstr>
      <vt:lpstr>BST inorder traversal</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Binary Tree Basics</dc:title>
  <dc:creator>Duce, Patricia</dc:creator>
  <cp:lastModifiedBy>Duce, Patricia</cp:lastModifiedBy>
  <cp:revision>7</cp:revision>
  <dcterms:created xsi:type="dcterms:W3CDTF">2019-03-07T18:14:54Z</dcterms:created>
  <dcterms:modified xsi:type="dcterms:W3CDTF">2019-03-07T19:20:32Z</dcterms:modified>
</cp:coreProperties>
</file>

<file path=docProps/thumbnail.jpeg>
</file>